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Nunito SemiBold"/>
      <p:regular r:id="rId40"/>
      <p:bold r:id="rId41"/>
      <p:italic r:id="rId42"/>
      <p:boldItalic r:id="rId43"/>
    </p:embeddedFont>
    <p:embeddedFont>
      <p:font typeface="Lexend SemiBold"/>
      <p:regular r:id="rId44"/>
      <p:bold r:id="rId45"/>
    </p:embeddedFont>
    <p:embeddedFont>
      <p:font typeface="Lexend Light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Tahoma"/>
      <p:regular r:id="rId56"/>
      <p:bold r:id="rId57"/>
    </p:embeddedFont>
    <p:embeddedFont>
      <p:font typeface="Lexend Medium"/>
      <p:regular r:id="rId58"/>
      <p:bold r:id="rId59"/>
    </p:embeddedFont>
    <p:embeddedFont>
      <p:font typeface="Lexen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h38uYPVyL/KGnFelb1A9o39ya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8AF717-78DC-41D8-B60C-810B458E3583}">
  <a:tblStyle styleId="{A78AF717-78DC-41D8-B60C-810B458E358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emiBold-regular.fntdata"/><Relationship Id="rId42" Type="http://schemas.openxmlformats.org/officeDocument/2006/relationships/font" Target="fonts/NunitoSemiBold-italic.fntdata"/><Relationship Id="rId41" Type="http://schemas.openxmlformats.org/officeDocument/2006/relationships/font" Target="fonts/NunitoSemiBold-bold.fntdata"/><Relationship Id="rId44" Type="http://schemas.openxmlformats.org/officeDocument/2006/relationships/font" Target="fonts/LexendSemiBold-regular.fntdata"/><Relationship Id="rId43" Type="http://schemas.openxmlformats.org/officeDocument/2006/relationships/font" Target="fonts/NunitoSemiBold-boldItalic.fntdata"/><Relationship Id="rId46" Type="http://schemas.openxmlformats.org/officeDocument/2006/relationships/font" Target="fonts/LexendLight-regular.fntdata"/><Relationship Id="rId45" Type="http://schemas.openxmlformats.org/officeDocument/2006/relationships/font" Target="fonts/Lexend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LexendLight-bold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Lexen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exen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5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4.xml"/><Relationship Id="rId54" Type="http://schemas.openxmlformats.org/officeDocument/2006/relationships/font" Target="fonts/Nunito-italic.fntdata"/><Relationship Id="rId13" Type="http://schemas.openxmlformats.org/officeDocument/2006/relationships/slide" Target="slides/slide7.xml"/><Relationship Id="rId57" Type="http://schemas.openxmlformats.org/officeDocument/2006/relationships/font" Target="fonts/Tahoma-bold.fntdata"/><Relationship Id="rId12" Type="http://schemas.openxmlformats.org/officeDocument/2006/relationships/slide" Target="slides/slide6.xml"/><Relationship Id="rId56" Type="http://schemas.openxmlformats.org/officeDocument/2006/relationships/font" Target="fonts/Tahoma-regular.fntdata"/><Relationship Id="rId15" Type="http://schemas.openxmlformats.org/officeDocument/2006/relationships/slide" Target="slides/slide9.xml"/><Relationship Id="rId59" Type="http://schemas.openxmlformats.org/officeDocument/2006/relationships/font" Target="fonts/LexendMedium-bold.fntdata"/><Relationship Id="rId14" Type="http://schemas.openxmlformats.org/officeDocument/2006/relationships/slide" Target="slides/slide8.xml"/><Relationship Id="rId58" Type="http://schemas.openxmlformats.org/officeDocument/2006/relationships/font" Target="fonts/Lexend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April campaign: awareness campaign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June- July: Bookings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September: Retreat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Preferred days &amp; times to post: all weekdays from </a:t>
            </a:r>
            <a:r>
              <a:rPr lang="en-GB">
                <a:solidFill>
                  <a:schemeClr val="dk1"/>
                </a:solidFill>
              </a:rPr>
              <a:t>11am and 4pm, most preferred </a:t>
            </a:r>
            <a:r>
              <a:rPr lang="en-GB"/>
              <a:t>wednesday, thursday, friday.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Pd: per 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Facebook is more a means to sustain traffic, Instagram will be our main social media channel because of the identity of our persona.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Oikonomakou_ May, Tsitsipas_July, Kvitova_ July, 1 week in the resort. 3-4 stories, 1 post, 1 teaser story for wellness retreat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For awareness in spring-summer issue.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Να αφαιρέσουμε από το agency fee το κόστος των influencers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CPC google search: 0,24€, CPC insta fb-instagram-linkedin: 4€, Conversion Rate: 5%, cost per thousand impressions (CPM): 15€, ROAS (revenue/cost) =123,2,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CTR: impressions/clicks: fb &amp; insta 0,37%, linkedin 0,5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April- May: ad for awareness to enhance summer bookings (families etc) (social media, email remarketing)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July- August: ad for conversion (spontaneous buyers, rich clientele) (social media,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 influencer marketing)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September: ad for retreat month (social media, google ads, email remarketing,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 publishers)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37"/>
          <p:cNvSpPr/>
          <p:nvPr/>
        </p:nvSpPr>
        <p:spPr>
          <a:xfrm>
            <a:off x="0" y="4515400"/>
            <a:ext cx="9144000" cy="628200"/>
          </a:xfrm>
          <a:prstGeom prst="rect">
            <a:avLst/>
          </a:prstGeom>
          <a:solidFill>
            <a:srgbClr val="E4DCD0"/>
          </a:solidFill>
          <a:ln cap="flat" cmpd="sng" w="9525">
            <a:solidFill>
              <a:srgbClr val="E4DC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7"/>
          <p:cNvSpPr txBox="1"/>
          <p:nvPr/>
        </p:nvSpPr>
        <p:spPr>
          <a:xfrm>
            <a:off x="311700" y="4598650"/>
            <a:ext cx="21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CE9B6F"/>
                </a:solidFill>
                <a:latin typeface="Verdana"/>
                <a:ea typeface="Verdana"/>
                <a:cs typeface="Verdana"/>
                <a:sym typeface="Verdana"/>
              </a:rPr>
              <a:t>HAU Certificate in Digital Marketing</a:t>
            </a:r>
            <a:endParaRPr b="1" i="0" sz="1000" u="none" cap="none" strike="noStrike">
              <a:solidFill>
                <a:srgbClr val="CE9B6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37"/>
          <p:cNvSpPr txBox="1"/>
          <p:nvPr/>
        </p:nvSpPr>
        <p:spPr>
          <a:xfrm>
            <a:off x="7077475" y="4521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CE9B6F"/>
                </a:solidFill>
                <a:latin typeface="Verdana"/>
                <a:ea typeface="Verdana"/>
                <a:cs typeface="Verdana"/>
                <a:sym typeface="Verdana"/>
              </a:rPr>
              <a:t>#haudigital</a:t>
            </a:r>
            <a:endParaRPr b="0" i="0" sz="1200" u="none" cap="none" strike="noStrike">
              <a:solidFill>
                <a:srgbClr val="CE9B6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CE9B6F"/>
                </a:solidFill>
                <a:latin typeface="Verdana"/>
                <a:ea typeface="Verdana"/>
                <a:cs typeface="Verdana"/>
                <a:sym typeface="Verdana"/>
              </a:rPr>
              <a:t>#digitalmasters</a:t>
            </a:r>
            <a:endParaRPr b="0" i="0" sz="1200" u="none" cap="none" strike="noStrike">
              <a:solidFill>
                <a:srgbClr val="CE9B6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1" Type="http://schemas.openxmlformats.org/officeDocument/2006/relationships/image" Target="../media/image1.png"/><Relationship Id="rId10" Type="http://schemas.openxmlformats.org/officeDocument/2006/relationships/image" Target="../media/image23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jp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DCD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815441" y="5493252"/>
            <a:ext cx="2426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HAU Certificate in Digital Marketing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6689931" y="5493252"/>
            <a:ext cx="197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#haudigital	#digitalmasters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26" y="479800"/>
            <a:ext cx="2914650" cy="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0150" y="1924136"/>
            <a:ext cx="3523700" cy="1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2810100" y="3823488"/>
            <a:ext cx="3523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99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TEAM 4 AGENCY</a:t>
            </a:r>
            <a:endParaRPr b="1" sz="199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99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15/05/24</a:t>
            </a:r>
            <a:endParaRPr b="1" sz="199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5803200" y="837000"/>
            <a:ext cx="21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TOOLS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5041950" y="1692725"/>
            <a:ext cx="36270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Facebook 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Instagram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LinkedIn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Google Search Ads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Influencers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Publishers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Char char="●"/>
            </a:pPr>
            <a:r>
              <a:rPr lang="en-GB" sz="1600">
                <a:latin typeface="Lexend Medium"/>
                <a:ea typeface="Lexend Medium"/>
                <a:cs typeface="Lexend Medium"/>
                <a:sym typeface="Lexend Medium"/>
              </a:rPr>
              <a:t>Email marketing</a:t>
            </a:r>
            <a:endParaRPr sz="16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75" y="1355375"/>
            <a:ext cx="4889550" cy="285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375" y="1673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4375" y="22724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4375" y="317038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5475" y="26424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54375" y="28710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23900" y="33990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54375" y="197308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39488" y="561725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type="title"/>
          </p:nvPr>
        </p:nvSpPr>
        <p:spPr>
          <a:xfrm>
            <a:off x="311700" y="550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STRATEGY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51825"/>
            <a:ext cx="8839201" cy="201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5854900" y="716500"/>
            <a:ext cx="182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VOICE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60" name="Google Shape;160;p12"/>
          <p:cNvSpPr txBox="1"/>
          <p:nvPr>
            <p:ph idx="1" type="body"/>
          </p:nvPr>
        </p:nvSpPr>
        <p:spPr>
          <a:xfrm>
            <a:off x="4575700" y="1589663"/>
            <a:ext cx="43824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125">
                <a:latin typeface="Lexend"/>
                <a:ea typeface="Lexend"/>
                <a:cs typeface="Lexend"/>
                <a:sym typeface="Lexend"/>
              </a:rPr>
              <a:t>Slogan: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125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“It's not just luxury, is a way of living. Indulge your senses in the Westin Costa Navarino experience.”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GB" sz="1125">
                <a:latin typeface="Lexend"/>
                <a:ea typeface="Lexend"/>
                <a:cs typeface="Lexend"/>
                <a:sym typeface="Lexend"/>
              </a:rPr>
              <a:t>Tone of voice: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125">
                <a:latin typeface="Lexend Light"/>
                <a:ea typeface="Lexend Light"/>
                <a:cs typeface="Lexend Light"/>
                <a:sym typeface="Lexend Light"/>
              </a:rPr>
              <a:t>Luxurious, serious, premium, corporate, high class, vip, jet set.</a:t>
            </a:r>
            <a:endParaRPr sz="1125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GB" sz="1125">
                <a:latin typeface="Lexend"/>
                <a:ea typeface="Lexend"/>
                <a:cs typeface="Lexend"/>
                <a:sym typeface="Lexend"/>
              </a:rPr>
              <a:t>Main Elements: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-GB" sz="1125">
                <a:latin typeface="Lexend Light"/>
                <a:ea typeface="Lexend Light"/>
                <a:cs typeface="Lexend Light"/>
                <a:sym typeface="Lexend Light"/>
              </a:rPr>
              <a:t>Luxury, family experience, personalized experience, mediterranean beauty, wellness retreat, sports destination, premium mediterranean culinary experience</a:t>
            </a:r>
            <a:endParaRPr sz="1125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5606"/>
          <a:stretch/>
        </p:blipFill>
        <p:spPr>
          <a:xfrm>
            <a:off x="130650" y="1411724"/>
            <a:ext cx="4047024" cy="28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5525" y="767975"/>
            <a:ext cx="469775" cy="4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100" y="567250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173925" y="608525"/>
            <a:ext cx="3945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CREATIVE CONTENT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4572000" y="511800"/>
            <a:ext cx="3945300" cy="3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125">
                <a:latin typeface="Lexend"/>
                <a:ea typeface="Lexend"/>
                <a:cs typeface="Lexend"/>
                <a:sym typeface="Lexend"/>
              </a:rPr>
              <a:t>Main Copy: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300">
                <a:solidFill>
                  <a:srgbClr val="BF9000"/>
                </a:solidFill>
                <a:latin typeface="Lexend Light"/>
                <a:ea typeface="Lexend Light"/>
                <a:cs typeface="Lexend Light"/>
                <a:sym typeface="Lexend Light"/>
              </a:rPr>
              <a:t>The Westin Costa Navarino family is excited to welcoming you to spend your most unforgettable summer in our magical Greek paradise.</a:t>
            </a:r>
            <a:endParaRPr sz="1300">
              <a:solidFill>
                <a:srgbClr val="BF9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300">
                <a:solidFill>
                  <a:srgbClr val="BF9000"/>
                </a:solidFill>
                <a:latin typeface="Lexend Light"/>
                <a:ea typeface="Lexend Light"/>
                <a:cs typeface="Lexend Light"/>
                <a:sym typeface="Lexend Light"/>
              </a:rPr>
              <a:t>Choose from our countless activities to create your own personalized holiday experience and join us to unwind in the most luxurious hidden wellness paradise.</a:t>
            </a:r>
            <a:endParaRPr sz="1300">
              <a:solidFill>
                <a:srgbClr val="BF9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125">
                <a:latin typeface="Lexend"/>
                <a:ea typeface="Lexend"/>
                <a:cs typeface="Lexend"/>
                <a:sym typeface="Lexend"/>
              </a:rPr>
              <a:t>Hashtags:</a:t>
            </a:r>
            <a:endParaRPr b="1" sz="1125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125">
                <a:latin typeface="Lexend Light"/>
                <a:ea typeface="Lexend Light"/>
                <a:cs typeface="Lexend Light"/>
                <a:sym typeface="Lexend Light"/>
              </a:rPr>
              <a:t>#westin #westincostanavarino #summerloading #luxurydestination #luxurytravel #luxuryresort #luxuryhotel #luxuryworldtravel #luxuryescapes #greece #messinia #familyvacations #familyresort #wellness #spa #spatreatments #bepartofourstory #navarinomoments #golftournament #golfcourt #sportdestination #tennisdestination</a:t>
            </a:r>
            <a:endParaRPr sz="1125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9501" r="7661" t="5553"/>
          <a:stretch/>
        </p:blipFill>
        <p:spPr>
          <a:xfrm>
            <a:off x="173975" y="1254875"/>
            <a:ext cx="3945225" cy="2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311700" y="3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LANDING PAGES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575" y="1063050"/>
            <a:ext cx="4645299" cy="29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50" y="1063050"/>
            <a:ext cx="4175698" cy="29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246450" y="40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rPr lang="en-GB" sz="2133">
                <a:latin typeface="Lexend SemiBold"/>
                <a:ea typeface="Lexend SemiBold"/>
                <a:cs typeface="Lexend SemiBold"/>
                <a:sym typeface="Lexend SemiBold"/>
              </a:rPr>
              <a:t>SOCIAL MEDIA </a:t>
            </a:r>
            <a:endParaRPr sz="2133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06"/>
              <a:buNone/>
            </a:pPr>
            <a:r>
              <a:rPr lang="en-GB" sz="2355">
                <a:latin typeface="Lexend SemiBold"/>
                <a:ea typeface="Lexend SemiBold"/>
                <a:cs typeface="Lexend SemiBold"/>
                <a:sym typeface="Lexend SemiBold"/>
              </a:rPr>
              <a:t>PAID CONTENT CALENDAR</a:t>
            </a:r>
            <a:endParaRPr sz="2355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44225"/>
            <a:ext cx="8839198" cy="12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311700" y="41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rPr lang="en-GB" sz="2133">
                <a:latin typeface="Lexend SemiBold"/>
                <a:ea typeface="Lexend SemiBold"/>
                <a:cs typeface="Lexend SemiBold"/>
                <a:sym typeface="Lexend SemiBold"/>
              </a:rPr>
              <a:t>SOCIAL MEDIA</a:t>
            </a:r>
            <a:r>
              <a:rPr lang="en-GB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06"/>
              <a:buNone/>
            </a:pPr>
            <a:r>
              <a:rPr lang="en-GB" sz="2355">
                <a:latin typeface="Lexend SemiBold"/>
                <a:ea typeface="Lexend SemiBold"/>
                <a:cs typeface="Lexend SemiBold"/>
                <a:sym typeface="Lexend SemiBold"/>
              </a:rPr>
              <a:t>ORGANIC CONTENT CALENDAR</a:t>
            </a:r>
            <a:endParaRPr sz="2355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85500"/>
            <a:ext cx="8839203" cy="124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57625" y="1891850"/>
            <a:ext cx="35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PAID FACEBOOK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Awareness Campaign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224" y="757400"/>
            <a:ext cx="3164100" cy="326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6156" y="729325"/>
            <a:ext cx="2044993" cy="3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925" y="704513"/>
            <a:ext cx="3414801" cy="31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>
            <p:ph type="title"/>
          </p:nvPr>
        </p:nvSpPr>
        <p:spPr>
          <a:xfrm>
            <a:off x="61600" y="1999050"/>
            <a:ext cx="298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PAID FACEBOOK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 Conversion Campaign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0235" y="681175"/>
            <a:ext cx="2090815" cy="34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65400" y="2114913"/>
            <a:ext cx="32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720">
                <a:latin typeface="Lexend Light"/>
                <a:ea typeface="Lexend Light"/>
                <a:cs typeface="Lexend Light"/>
                <a:sym typeface="Lexend Light"/>
              </a:rPr>
              <a:t>PAID FACEBOOK POSTS</a:t>
            </a:r>
            <a:endParaRPr sz="17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720">
                <a:latin typeface="Lexend Light"/>
                <a:ea typeface="Lexend Light"/>
                <a:cs typeface="Lexend Light"/>
                <a:sym typeface="Lexend Light"/>
              </a:rPr>
              <a:t>Retreat Campaign</a:t>
            </a:r>
            <a:endParaRPr sz="17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450" y="757475"/>
            <a:ext cx="3514375" cy="32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737" y="757475"/>
            <a:ext cx="2031970" cy="32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Lexend SemiBold"/>
                <a:ea typeface="Lexend SemiBold"/>
                <a:cs typeface="Lexend SemiBold"/>
                <a:sym typeface="Lexend SemiBold"/>
              </a:rPr>
              <a:t>THE TEAM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13284" t="0"/>
          <a:stretch/>
        </p:blipFill>
        <p:spPr>
          <a:xfrm>
            <a:off x="1854787" y="1001025"/>
            <a:ext cx="5434424" cy="344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366075" y="456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ORGANIC FACEBOOK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 b="0" l="0" r="5916" t="0"/>
          <a:stretch/>
        </p:blipFill>
        <p:spPr>
          <a:xfrm>
            <a:off x="3059975" y="1183550"/>
            <a:ext cx="2813625" cy="27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75" y="1168894"/>
            <a:ext cx="2874126" cy="276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407600" y="3974600"/>
            <a:ext cx="2564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Luxury hideaway</a:t>
            </a:r>
            <a:endParaRPr b="0" i="0" sz="14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3578488" y="4026500"/>
            <a:ext cx="1776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Family destination</a:t>
            </a:r>
            <a:endParaRPr b="0" i="0" sz="14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27180" r="13408" t="0"/>
          <a:stretch/>
        </p:blipFill>
        <p:spPr>
          <a:xfrm>
            <a:off x="5961375" y="1183559"/>
            <a:ext cx="2779450" cy="27358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6075800" y="4050675"/>
            <a:ext cx="2550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     Famous Tennis destination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1399213" y="499875"/>
            <a:ext cx="39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PAID INSTAGRAM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Awareness campaign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775" y="1398900"/>
            <a:ext cx="4899575" cy="28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4225" y="554988"/>
            <a:ext cx="2114261" cy="3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1410000" y="521625"/>
            <a:ext cx="37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PAID INSTAGRAM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Conversion campaign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50" y="1279175"/>
            <a:ext cx="5069549" cy="29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125" y="368825"/>
            <a:ext cx="2259550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1225150" y="391150"/>
            <a:ext cx="394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PAID INSTAGRAM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Retreat campaign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00" y="1235700"/>
            <a:ext cx="5219649" cy="2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8849" y="170800"/>
            <a:ext cx="2337450" cy="40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11700" y="42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Light"/>
                <a:ea typeface="Lexend Light"/>
                <a:cs typeface="Lexend Light"/>
                <a:sym typeface="Lexend Light"/>
              </a:rPr>
              <a:t>ORGANIC INSTAGRAM POSTS</a:t>
            </a:r>
            <a:endParaRPr sz="192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720">
                <a:latin typeface="Lexend Light"/>
                <a:ea typeface="Lexend Light"/>
                <a:cs typeface="Lexend Light"/>
                <a:sym typeface="Lexend Light"/>
              </a:rPr>
              <a:t> luxury holidays for all</a:t>
            </a:r>
            <a:endParaRPr sz="172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5916" t="0"/>
          <a:stretch/>
        </p:blipFill>
        <p:spPr>
          <a:xfrm>
            <a:off x="3073184" y="1186875"/>
            <a:ext cx="2813616" cy="2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550" y="1186888"/>
            <a:ext cx="3058137" cy="2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288" y="1186882"/>
            <a:ext cx="2874126" cy="276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228825" y="3956600"/>
            <a:ext cx="2639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Luxury hideaway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499500" y="3992300"/>
            <a:ext cx="1837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Family destination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5886800" y="3992300"/>
            <a:ext cx="313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Group of friends high class destination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311700" y="42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Lexend Light"/>
                <a:ea typeface="Lexend Light"/>
                <a:cs typeface="Lexend Light"/>
                <a:sym typeface="Lexend Light"/>
              </a:rPr>
              <a:t>ORGANIC INSTAGRAM POSTS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Lexend Light"/>
                <a:ea typeface="Lexend Light"/>
                <a:cs typeface="Lexend Light"/>
                <a:sym typeface="Lexend Light"/>
              </a:rPr>
              <a:t>countless personalized activities</a:t>
            </a:r>
            <a:endParaRPr sz="17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675" y="1268975"/>
            <a:ext cx="2830816" cy="2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4">
            <a:alphaModFix/>
          </a:blip>
          <a:srcRect b="0" l="10991" r="15038" t="0"/>
          <a:stretch/>
        </p:blipFill>
        <p:spPr>
          <a:xfrm>
            <a:off x="197650" y="1268975"/>
            <a:ext cx="2785601" cy="2828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247050" y="4122075"/>
            <a:ext cx="2686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Cooking class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127663" y="4122075"/>
            <a:ext cx="2686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Personalised spa treatments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6635450" y="4122075"/>
            <a:ext cx="2059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Fitness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5">
            <a:alphaModFix/>
          </a:blip>
          <a:srcRect b="0" l="0" r="3297" t="0"/>
          <a:stretch/>
        </p:blipFill>
        <p:spPr>
          <a:xfrm>
            <a:off x="6102925" y="1268975"/>
            <a:ext cx="2913716" cy="2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/>
        </p:nvSpPr>
        <p:spPr>
          <a:xfrm>
            <a:off x="165625" y="4031850"/>
            <a:ext cx="2686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     Active Sustainability presence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34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Lexend Light"/>
                <a:ea typeface="Lexend Light"/>
                <a:cs typeface="Lexend Light"/>
                <a:sym typeface="Lexend Light"/>
              </a:rPr>
              <a:t>ORGANIC INSTAGRAM POSTS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-GB" sz="1700">
                <a:latin typeface="Lexend Light"/>
                <a:ea typeface="Lexend Light"/>
                <a:cs typeface="Lexend Light"/>
                <a:sym typeface="Lexend Light"/>
              </a:rPr>
              <a:t>promote unexplored domains</a:t>
            </a:r>
            <a:endParaRPr sz="17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16435" r="16915" t="0"/>
          <a:stretch/>
        </p:blipFill>
        <p:spPr>
          <a:xfrm>
            <a:off x="165625" y="1192475"/>
            <a:ext cx="2686802" cy="26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9925" y="1192475"/>
            <a:ext cx="2912190" cy="26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6397850" y="3934900"/>
            <a:ext cx="2358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Farm-to-table Greek sustainable dining model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530425" y="4045575"/>
            <a:ext cx="2059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Traditional Greek lifestyle</a:t>
            </a:r>
            <a:endParaRPr b="0" i="0" sz="12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092" y="1192475"/>
            <a:ext cx="2781233" cy="26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221825"/>
            <a:ext cx="8520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LINKEDIN ADS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700" y="902197"/>
            <a:ext cx="2109749" cy="333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0275" y="1007575"/>
            <a:ext cx="2109749" cy="33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25" y="902197"/>
            <a:ext cx="2109749" cy="333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4120700" y="626975"/>
            <a:ext cx="37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INFLUENCER MARKETING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4330100" y="1215988"/>
            <a:ext cx="33168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350"/>
              <a:buNone/>
            </a:pPr>
            <a:r>
              <a:rPr lang="en-GB" sz="5130">
                <a:latin typeface="Nunito"/>
                <a:ea typeface="Nunito"/>
                <a:cs typeface="Nunito"/>
                <a:sym typeface="Nunito"/>
              </a:rPr>
              <a:t>Barter collab with influencers that match with our target personas</a:t>
            </a:r>
            <a:endParaRPr sz="513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290" name="Google Shape;290;p31"/>
          <p:cNvSpPr txBox="1"/>
          <p:nvPr/>
        </p:nvSpPr>
        <p:spPr>
          <a:xfrm>
            <a:off x="3829725" y="2063300"/>
            <a:ext cx="41541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Athina Oikonomakou</a:t>
            </a:r>
            <a:r>
              <a:rPr b="0" i="0" lang="en-GB" sz="1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</a:t>
            </a:r>
            <a:r>
              <a:rPr b="0" i="0" lang="en-GB" sz="12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GR</a:t>
            </a:r>
            <a:r>
              <a:rPr b="0" i="0" lang="en-GB" sz="1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|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Lifestyle influencer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Stefanos Tsitsipas (</a:t>
            </a:r>
            <a:r>
              <a:rPr b="0" i="0" lang="en-GB" sz="12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GR | Athlete)</a:t>
            </a:r>
            <a:endParaRPr b="0" i="0" sz="12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Petra Kvitova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( CZ | Athlete)</a:t>
            </a:r>
            <a:endParaRPr b="0" i="0" sz="12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7190025" y="1526750"/>
            <a:ext cx="19539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D0D0D"/>
              </a:solidFill>
              <a:highlight>
                <a:srgbClr val="CFE2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063" y="626975"/>
            <a:ext cx="1824125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575" y="1465225"/>
            <a:ext cx="2575100" cy="24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4715750" y="554250"/>
            <a:ext cx="32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40">
                <a:latin typeface="Nunito SemiBold"/>
                <a:ea typeface="Nunito SemiBold"/>
                <a:cs typeface="Nunito SemiBold"/>
                <a:sym typeface="Nunito SemiBold"/>
              </a:rPr>
              <a:t>PUBLISHERS</a:t>
            </a:r>
            <a:endParaRPr sz="194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12700" marR="12198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34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5300150" y="1548450"/>
            <a:ext cx="20760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GR 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Lexend Light"/>
                <a:ea typeface="Lexend Light"/>
                <a:cs typeface="Lexend Light"/>
                <a:sym typeface="Lexend Light"/>
              </a:rPr>
              <a:t>Blue Magazine (print)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INTERNATIONAL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Lexend Light"/>
                <a:ea typeface="Lexend Light"/>
                <a:cs typeface="Lexend Light"/>
                <a:sym typeface="Lexend Light"/>
              </a:rPr>
              <a:t>Travel + Leisure (digital)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4951700" y="1059150"/>
            <a:ext cx="2772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15% OF OUR TOTAL BUDGET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450" y="642775"/>
            <a:ext cx="2924901" cy="3689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8538425" y="29186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5584375" y="458450"/>
            <a:ext cx="3081900" cy="36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>
            <p:ph type="ctrTitle"/>
          </p:nvPr>
        </p:nvSpPr>
        <p:spPr>
          <a:xfrm>
            <a:off x="5584250" y="610625"/>
            <a:ext cx="30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31">
                <a:latin typeface="Lexend SemiBold"/>
                <a:ea typeface="Lexend SemiBold"/>
                <a:cs typeface="Lexend SemiBold"/>
                <a:sym typeface="Lexend SemiBold"/>
              </a:rPr>
              <a:t>TABLE OF CONTENTS</a:t>
            </a:r>
            <a:endParaRPr sz="1931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2102" l="0" r="1389" t="3173"/>
          <a:stretch/>
        </p:blipFill>
        <p:spPr>
          <a:xfrm>
            <a:off x="166200" y="1452750"/>
            <a:ext cx="5067476" cy="2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6146100" y="1774875"/>
            <a:ext cx="2566200" cy="20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Identity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Competition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Swot Analysis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Persona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Main Goals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Strategy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 Light"/>
              <a:buChar char="●"/>
            </a:pPr>
            <a:r>
              <a:rPr b="0" i="0" lang="en-GB" sz="16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Budget</a:t>
            </a:r>
            <a:endParaRPr b="0" i="0" sz="16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7875" y="561725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/>
        </p:nvSpPr>
        <p:spPr>
          <a:xfrm>
            <a:off x="5667625" y="1291200"/>
            <a:ext cx="3262200" cy="2171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Influencer collabs 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Win-Win cooperation 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All inclusive stay for 1 week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(the cost will be deducted from the agency’s fee, 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3000€*7 days*3 influencers) 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16891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62626"/>
                </a:solidFill>
                <a:latin typeface="Lexend"/>
                <a:ea typeface="Lexend"/>
                <a:cs typeface="Lexend"/>
                <a:sym typeface="Lexend"/>
              </a:rPr>
              <a:t>Email newsletters will be sent to previous customers and to all the lists available </a:t>
            </a:r>
            <a:endParaRPr b="0" i="0" sz="1400" u="none" cap="none" strike="noStrike">
              <a:solidFill>
                <a:srgbClr val="26262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248800" y="3771200"/>
            <a:ext cx="3895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Agency Fee 8% on sales </a:t>
            </a:r>
            <a:endParaRPr b="0" i="0" sz="15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46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367"/>
              <a:buNone/>
            </a:pPr>
            <a:r>
              <a:rPr lang="en-GB" sz="2155">
                <a:latin typeface="Lexend SemiBold"/>
                <a:ea typeface="Lexend SemiBold"/>
                <a:cs typeface="Lexend SemiBold"/>
                <a:sym typeface="Lexend SemiBold"/>
              </a:rPr>
              <a:t>BUDGET ALLOCATION</a:t>
            </a:r>
            <a:endParaRPr sz="2155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12700" marR="12198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45825"/>
            <a:ext cx="5040051" cy="302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311688" y="4987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RESULTS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aphicFrame>
        <p:nvGraphicFramePr>
          <p:cNvPr id="316" name="Google Shape;316;p34"/>
          <p:cNvGraphicFramePr/>
          <p:nvPr/>
        </p:nvGraphicFramePr>
        <p:xfrm>
          <a:off x="370175" y="11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{A78AF717-78DC-41D8-B60C-810B458E3583}</a:tableStyleId>
              </a:tblPr>
              <a:tblGrid>
                <a:gridCol w="1768950"/>
                <a:gridCol w="1509350"/>
                <a:gridCol w="1162125"/>
                <a:gridCol w="1576900"/>
                <a:gridCol w="895450"/>
                <a:gridCol w="1400600"/>
              </a:tblGrid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Tool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% of Budget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€ Budget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Impressions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Clicks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Bookings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Facebook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10%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6000€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400.000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75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Instagram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25%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15.000€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1.000.000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3750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187,5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LinkedIn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20%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12.000€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600.000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3000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150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Google Search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10%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6.000€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286.000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25000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Publishers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15%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9.000€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Total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80%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48.000€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33250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912,5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365075" y="4982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REVENUE AND AGENCY FEE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586325" y="3384725"/>
            <a:ext cx="8078100" cy="79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Every and each booking will correspond on an average 7 nights stay</a:t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Therefore,  7*912=6384 night stays for the total of 6 months and capable capacity of Westin Resort Costa Navarino (445 rooms)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p35"/>
          <p:cNvGraphicFramePr/>
          <p:nvPr/>
        </p:nvGraphicFramePr>
        <p:xfrm>
          <a:off x="952500" y="134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{A78AF717-78DC-41D8-B60C-810B458E3583}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Average cost per suite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500€/ night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Total Bookings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6.384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Revenue</a:t>
                      </a:r>
                      <a:endParaRPr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3.192.000€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Agency Fee</a:t>
                      </a:r>
                      <a:endParaRPr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255.360€-63.000€=192.360€</a:t>
                      </a:r>
                      <a:endParaRPr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50" y="1524125"/>
            <a:ext cx="1960049" cy="7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475" y="1048174"/>
            <a:ext cx="4571848" cy="30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6316825" y="2682825"/>
            <a:ext cx="151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Thank you! </a:t>
            </a:r>
            <a:endParaRPr b="0" i="0" sz="18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/>
        </p:nvSpPr>
        <p:spPr>
          <a:xfrm>
            <a:off x="4514825" y="1559600"/>
            <a:ext cx="38388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Located in the Navarino Dunes area along the Ionian Sea.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Won Condé Nast Traveller’s 2022 Readers’ Choice Award for best resorts worldwide.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 Light"/>
              <a:buChar char="●"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Family-friendly activities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 Light"/>
              <a:buChar char="●"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Sports facilities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 Light"/>
              <a:buChar char="●"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Locally sourced cuisine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 Light"/>
              <a:buChar char="●"/>
            </a:pP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Cultural experiences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" name="Google Shape;81;p4"/>
          <p:cNvSpPr txBox="1"/>
          <p:nvPr>
            <p:ph type="title"/>
          </p:nvPr>
        </p:nvSpPr>
        <p:spPr>
          <a:xfrm>
            <a:off x="5357325" y="599738"/>
            <a:ext cx="23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IDENTITY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6133" r="23039" t="0"/>
          <a:stretch/>
        </p:blipFill>
        <p:spPr>
          <a:xfrm>
            <a:off x="444475" y="1419700"/>
            <a:ext cx="3576917" cy="2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75" y="550850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6193500" y="1681825"/>
            <a:ext cx="29505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i="0" lang="en-GB" sz="1200" u="sng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nternational</a:t>
            </a:r>
            <a:r>
              <a:rPr b="1" i="0" lang="en-GB" sz="1800" u="sng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i="0" sz="1800" u="sng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The Ritz-Carlton, Dubai, UAE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St. Regis Bora Bora Resort, French Polynesia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Four Seasons Resort Bali at Jimbaran Bay, Indonesia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4174050" y="1741075"/>
            <a:ext cx="19602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sng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Domestic</a:t>
            </a:r>
            <a:endParaRPr b="1" i="0" sz="1200" u="sng" cap="none" strike="noStrike">
              <a:solidFill>
                <a:srgbClr val="0D0D0D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Amanzoe, Porto Heli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chemeClr val="lt1"/>
                </a:highlight>
                <a:latin typeface="Lexend Light"/>
                <a:ea typeface="Lexend Light"/>
                <a:cs typeface="Lexend Light"/>
                <a:sym typeface="Lexend Light"/>
              </a:rPr>
              <a:t>Sani Resort, Chalkidiki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Elounda Beach Hotel &amp; Villas, Crete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Lexend Light"/>
                <a:ea typeface="Lexend Light"/>
                <a:cs typeface="Lexend Light"/>
                <a:sym typeface="Lexend Light"/>
              </a:rPr>
              <a:t>Santa Marina, Mykonos</a:t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0" name="Google Shape;90;p5"/>
          <p:cNvSpPr txBox="1"/>
          <p:nvPr>
            <p:ph type="title"/>
          </p:nvPr>
        </p:nvSpPr>
        <p:spPr>
          <a:xfrm>
            <a:off x="4862425" y="821375"/>
            <a:ext cx="25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COMPETITION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4851" r="18987" t="0"/>
          <a:stretch/>
        </p:blipFill>
        <p:spPr>
          <a:xfrm>
            <a:off x="316383" y="1344300"/>
            <a:ext cx="3544117" cy="30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675" y="2178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275" y="3457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7075" y="2559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7850" y="3139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3375" y="28918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3500" y="3457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7825" y="22874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6375" y="550850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5006850" y="704925"/>
            <a:ext cx="29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SWOT ANALYSIS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aphicFrame>
        <p:nvGraphicFramePr>
          <p:cNvPr id="105" name="Google Shape;105;p6"/>
          <p:cNvGraphicFramePr/>
          <p:nvPr/>
        </p:nvGraphicFramePr>
        <p:xfrm>
          <a:off x="3786075" y="127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{A78AF717-78DC-41D8-B60C-810B458E3583}</a:tableStyleId>
              </a:tblPr>
              <a:tblGrid>
                <a:gridCol w="2602800"/>
                <a:gridCol w="2602800"/>
              </a:tblGrid>
              <a:tr h="138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Strengths</a:t>
                      </a:r>
                      <a:endParaRPr b="1"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Location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Brand Reputation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Facilities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Cultural Experience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Weaknesses</a:t>
                      </a:r>
                      <a:endParaRPr b="1"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Seasonality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Accessibility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Infrastructure Challenges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T="91425" marB="91425" marR="91425" marL="91425"/>
                </a:tc>
              </a:tr>
              <a:tr h="155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Opportunities</a:t>
                      </a:r>
                      <a:endParaRPr b="1"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Market Expansions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Digital Marketing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Partnerships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Infrastructure Development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Innovation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Threats</a:t>
                      </a:r>
                      <a:endParaRPr b="1"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Economic Downturns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Competition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Natural Disasters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Political Instability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Lexend Light"/>
                        <a:buChar char="●"/>
                      </a:pPr>
                      <a:r>
                        <a:rPr lang="en-GB" sz="1300" u="none" cap="none" strike="noStrike">
                          <a:latin typeface="Lexend Light"/>
                          <a:ea typeface="Lexend Light"/>
                          <a:cs typeface="Lexend Light"/>
                          <a:sym typeface="Lexend Light"/>
                        </a:rPr>
                        <a:t>Environmental Factors</a:t>
                      </a:r>
                      <a:endParaRPr sz="1300" u="none" cap="none" strike="noStrike">
                        <a:latin typeface="Lexend Ligh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75" y="1277625"/>
            <a:ext cx="3251325" cy="29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075" y="442100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3497850" y="318200"/>
            <a:ext cx="2148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PERSONA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250" y="861572"/>
            <a:ext cx="853150" cy="8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"/>
          <p:cNvSpPr txBox="1"/>
          <p:nvPr/>
        </p:nvSpPr>
        <p:spPr>
          <a:xfrm>
            <a:off x="54375" y="1764450"/>
            <a:ext cx="2960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Persona 1: Luxury Leisure Travelers</a:t>
            </a:r>
            <a:endParaRPr b="0" i="0" sz="1600" u="sng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Gender: Any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| </a:t>
            </a: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Age: 30-50 | Ethnicity: Any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Industry: Technology, Finance, Legal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Job: Middle to Senior Management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Income: High (&gt;$100,000 per year)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Values luxury and exclusivity, seeks relaxation and rejuvenation, enjoys indulging in high-end experiences.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5425" y="857300"/>
            <a:ext cx="853150" cy="8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 txBox="1"/>
          <p:nvPr/>
        </p:nvSpPr>
        <p:spPr>
          <a:xfrm>
            <a:off x="3180750" y="1764450"/>
            <a:ext cx="2960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Persona 2: Affluent Family Planner</a:t>
            </a:r>
            <a:endParaRPr b="0" i="0" sz="1200" u="sng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Gender: Any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Age: 35-50 | Ethnicity: Any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Industry: Various</a:t>
            </a: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Job: Professionals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Income: High</a:t>
            </a: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Prioritizes family time, values experiences over products, looks for activities that can be enjoyed by both adults and children</a:t>
            </a:r>
            <a:r>
              <a:rPr b="0" i="0" lang="en-GB" sz="1100" u="none" cap="none" strike="noStrik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5">
            <a:alphaModFix/>
          </a:blip>
          <a:srcRect b="-7537" l="0" r="-7537" t="0"/>
          <a:stretch/>
        </p:blipFill>
        <p:spPr>
          <a:xfrm>
            <a:off x="7205200" y="829713"/>
            <a:ext cx="917500" cy="9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6183900" y="1764450"/>
            <a:ext cx="2960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Persona 3: Wellness Seekers</a:t>
            </a:r>
            <a:endParaRPr b="0" i="0" sz="1200" u="sng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Gender: Any | Age: 30-55 | Ethnicity: Any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	Industry: Health &amp; Wellness</a:t>
            </a: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Job: Health Professionals, Wellness Coaches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Income: Moderate to High</a:t>
            </a: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0" i="0" lang="en-GB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Highly values personal health and wellness, regularly engages in wellness activities like yoga and meditation</a:t>
            </a:r>
            <a:endParaRPr b="0" i="0" sz="11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9" name="Google Shape;119;p7"/>
          <p:cNvCxnSpPr/>
          <p:nvPr/>
        </p:nvCxnSpPr>
        <p:spPr>
          <a:xfrm>
            <a:off x="3101325" y="1646350"/>
            <a:ext cx="10800" cy="2566200"/>
          </a:xfrm>
          <a:prstGeom prst="straightConnector1">
            <a:avLst/>
          </a:prstGeom>
          <a:noFill/>
          <a:ln cap="flat" cmpd="sng" w="28575">
            <a:solidFill>
              <a:srgbClr val="E4DCD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7"/>
          <p:cNvCxnSpPr/>
          <p:nvPr/>
        </p:nvCxnSpPr>
        <p:spPr>
          <a:xfrm>
            <a:off x="6233275" y="1646350"/>
            <a:ext cx="10800" cy="2566200"/>
          </a:xfrm>
          <a:prstGeom prst="straightConnector1">
            <a:avLst/>
          </a:prstGeom>
          <a:noFill/>
          <a:ln cap="flat" cmpd="sng" w="28575">
            <a:solidFill>
              <a:srgbClr val="E4DCD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DCD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>
            <p:ph type="title"/>
          </p:nvPr>
        </p:nvSpPr>
        <p:spPr>
          <a:xfrm>
            <a:off x="311700" y="19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2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STRATEGY</a:t>
            </a:r>
            <a:endParaRPr sz="462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4572000" y="1899200"/>
            <a:ext cx="4260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AutoNum type="arabicPeriod"/>
            </a:pPr>
            <a:r>
              <a:rPr lang="en-GB" sz="1600">
                <a:latin typeface="Lexend Light"/>
                <a:ea typeface="Lexend Light"/>
                <a:cs typeface="Lexend Light"/>
                <a:sym typeface="Lexend Light"/>
              </a:rPr>
              <a:t>Enhance brand awareness</a:t>
            </a:r>
            <a:endParaRPr sz="16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AutoNum type="arabicPeriod"/>
            </a:pPr>
            <a:r>
              <a:rPr lang="en-GB" sz="1600">
                <a:latin typeface="Lexend Light"/>
                <a:ea typeface="Lexend Light"/>
                <a:cs typeface="Lexend Light"/>
                <a:sym typeface="Lexend Light"/>
              </a:rPr>
              <a:t>Increase booking in relation to last year, target fully booked season</a:t>
            </a:r>
            <a:endParaRPr sz="16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AutoNum type="arabicPeriod"/>
            </a:pPr>
            <a:r>
              <a:rPr lang="en-GB" sz="1600">
                <a:latin typeface="Lexend Light"/>
                <a:ea typeface="Lexend Light"/>
                <a:cs typeface="Lexend Light"/>
                <a:sym typeface="Lexend Light"/>
              </a:rPr>
              <a:t>Increase off-season bookings</a:t>
            </a:r>
            <a:endParaRPr sz="16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1" name="Google Shape;131;p9"/>
          <p:cNvSpPr txBox="1"/>
          <p:nvPr>
            <p:ph type="title"/>
          </p:nvPr>
        </p:nvSpPr>
        <p:spPr>
          <a:xfrm>
            <a:off x="5396250" y="1042200"/>
            <a:ext cx="261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latin typeface="Lexend SemiBold"/>
                <a:ea typeface="Lexend SemiBold"/>
                <a:cs typeface="Lexend SemiBold"/>
                <a:sym typeface="Lexend SemiBold"/>
              </a:rPr>
              <a:t>MAIN GOALS</a:t>
            </a:r>
            <a:endParaRPr sz="192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00" y="1336800"/>
            <a:ext cx="4131342" cy="2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413" y="550850"/>
            <a:ext cx="1824125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